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8" r:id="rId2"/>
    <p:sldId id="268" r:id="rId3"/>
    <p:sldId id="262" r:id="rId4"/>
    <p:sldId id="263" r:id="rId5"/>
    <p:sldId id="266" r:id="rId6"/>
    <p:sldId id="267" r:id="rId7"/>
    <p:sldId id="269" r:id="rId8"/>
    <p:sldId id="256" r:id="rId9"/>
    <p:sldId id="283" r:id="rId10"/>
    <p:sldId id="284" r:id="rId11"/>
    <p:sldId id="285" r:id="rId12"/>
    <p:sldId id="275" r:id="rId13"/>
    <p:sldId id="257" r:id="rId14"/>
    <p:sldId id="258" r:id="rId15"/>
    <p:sldId id="259" r:id="rId16"/>
    <p:sldId id="260" r:id="rId17"/>
    <p:sldId id="261" r:id="rId18"/>
    <p:sldId id="274" r:id="rId19"/>
    <p:sldId id="278" r:id="rId20"/>
    <p:sldId id="279" r:id="rId21"/>
    <p:sldId id="280" r:id="rId22"/>
    <p:sldId id="286" r:id="rId23"/>
    <p:sldId id="281" r:id="rId24"/>
    <p:sldId id="307" r:id="rId25"/>
    <p:sldId id="276" r:id="rId26"/>
    <p:sldId id="277" r:id="rId27"/>
    <p:sldId id="287" r:id="rId28"/>
    <p:sldId id="297" r:id="rId29"/>
    <p:sldId id="298" r:id="rId30"/>
    <p:sldId id="299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0" r:id="rId41"/>
    <p:sldId id="301" r:id="rId42"/>
    <p:sldId id="303" r:id="rId43"/>
    <p:sldId id="304" r:id="rId44"/>
    <p:sldId id="272" r:id="rId45"/>
    <p:sldId id="273" r:id="rId46"/>
    <p:sldId id="305" r:id="rId47"/>
    <p:sldId id="3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7EAF1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.laerd.com/statistical-guides/pearson-correlation-coefficient-statistical-guide.php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30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7" y="0"/>
            <a:ext cx="1112159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91F073-015B-4A29-9C4B-B338F1EB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33" y="1084523"/>
            <a:ext cx="1354023" cy="169252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17556" y="2300618"/>
            <a:ext cx="640752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/>
              <a:t>MEASI COLLEGE OF EDUCATION</a:t>
            </a:r>
          </a:p>
        </p:txBody>
      </p:sp>
      <p:pic>
        <p:nvPicPr>
          <p:cNvPr id="4" name="Picture 3" descr="MEASI BUILDING.PNG">
            <a:extLst>
              <a:ext uri="{FF2B5EF4-FFF2-40B4-BE49-F238E27FC236}">
                <a16:creationId xmlns="" xmlns:a16="http://schemas.microsoft.com/office/drawing/2014/main" id="{89DC9C58-160E-4813-82EE-A7ACD9EB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83" y="2836149"/>
            <a:ext cx="8508380" cy="299829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2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422" y="850014"/>
            <a:ext cx="7969956" cy="2019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22" y="3000166"/>
            <a:ext cx="7674466" cy="390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92" y="107408"/>
            <a:ext cx="3578130" cy="6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59" y="395805"/>
            <a:ext cx="8229600" cy="58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24" y="417809"/>
            <a:ext cx="4677356" cy="153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39" y="1183828"/>
            <a:ext cx="8287483" cy="2786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389" y="4307268"/>
            <a:ext cx="3275670" cy="210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212" y="4307268"/>
            <a:ext cx="4061251" cy="19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" y="6371"/>
            <a:ext cx="11753386" cy="6851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82" y="4816408"/>
            <a:ext cx="602979" cy="343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40" y="4921752"/>
            <a:ext cx="171450" cy="23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471" y="4912226"/>
            <a:ext cx="334715" cy="267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652" y="4927119"/>
            <a:ext cx="289152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915" y="4912226"/>
            <a:ext cx="200025" cy="247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924" y="5017365"/>
            <a:ext cx="204859" cy="1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" y="-26531"/>
            <a:ext cx="11785600" cy="68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289" y="2292584"/>
            <a:ext cx="609599" cy="406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888" y="2292584"/>
            <a:ext cx="190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" y="0"/>
            <a:ext cx="1181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"/>
            <a:ext cx="1181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0"/>
            <a:ext cx="11853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99" y="209416"/>
            <a:ext cx="6777157" cy="511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99" y="900973"/>
            <a:ext cx="5977161" cy="847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99" y="1748309"/>
            <a:ext cx="1351636" cy="28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799" y="2036158"/>
            <a:ext cx="5921388" cy="1870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902" y="3906633"/>
            <a:ext cx="4708475" cy="489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540" y="4395701"/>
            <a:ext cx="1531197" cy="2462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0478" y="3911309"/>
            <a:ext cx="4505325" cy="276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9008" y="4187534"/>
            <a:ext cx="1494190" cy="26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73" y="540774"/>
            <a:ext cx="7002966" cy="588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2" y="1729181"/>
            <a:ext cx="7029391" cy="50333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60512"/>
              </p:ext>
            </p:extLst>
          </p:nvPr>
        </p:nvGraphicFramePr>
        <p:xfrm>
          <a:off x="3155796" y="3345367"/>
          <a:ext cx="7125628" cy="2498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16"/>
                <a:gridCol w="3513216"/>
                <a:gridCol w="727724"/>
                <a:gridCol w="727724"/>
                <a:gridCol w="727724"/>
                <a:gridCol w="727724"/>
              </a:tblGrid>
              <a:tr h="4242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A= Assumed Mean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1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∑f = Total of frequency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1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C.I =Range of Class interval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10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d= Derivations of midpoints from assumed mean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5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546088" y="2494206"/>
                <a:ext cx="4137101" cy="676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88" y="2494206"/>
                <a:ext cx="4137101" cy="6764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0"/>
            <a:ext cx="12035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14" y="559423"/>
            <a:ext cx="6317399" cy="529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40" y="1214673"/>
            <a:ext cx="9199757" cy="1029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0594" y="2642169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Formula: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1546" y="3214247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Median=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6860" y="2931004"/>
                <a:ext cx="2248757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60" y="2931004"/>
                <a:ext cx="2248757" cy="8082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61823"/>
              </p:ext>
            </p:extLst>
          </p:nvPr>
        </p:nvGraphicFramePr>
        <p:xfrm>
          <a:off x="2478937" y="4034790"/>
          <a:ext cx="5371521" cy="177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723"/>
                <a:gridCol w="790899"/>
                <a:gridCol w="790899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where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l = lower limit of the median class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f = frequency of the median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n = total number of items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Cf  = cumulative frequency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  C.I = class interval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9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68" y="249857"/>
            <a:ext cx="6658670" cy="451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42" y="902761"/>
            <a:ext cx="9136334" cy="998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3338" y="2681520"/>
                <a:ext cx="2443511" cy="678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38" y="2681520"/>
                <a:ext cx="2443511" cy="6784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624459" y="2213471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Formula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2031" y="2823062"/>
            <a:ext cx="122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855" y="3501517"/>
            <a:ext cx="7197183" cy="25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61" y="1030093"/>
            <a:ext cx="7828156" cy="195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67" y="275472"/>
            <a:ext cx="2120126" cy="754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561" y="2982346"/>
            <a:ext cx="5575610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4555" y="1503070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INTERPRETATION: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00206"/>
              </p:ext>
            </p:extLst>
          </p:nvPr>
        </p:nvGraphicFramePr>
        <p:xfrm>
          <a:off x="2009349" y="2329920"/>
          <a:ext cx="9208777" cy="2080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8777"/>
              </a:tblGrid>
              <a:tr h="315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              From the values of Mean</a:t>
                      </a:r>
                      <a:r>
                        <a:rPr lang="en-US" sz="1900" u="none" strike="noStrike" dirty="0" smtClean="0">
                          <a:effectLst/>
                        </a:rPr>
                        <a:t>,  Median </a:t>
                      </a:r>
                      <a:r>
                        <a:rPr lang="en-US" sz="1900" u="none" strike="noStrike" dirty="0">
                          <a:effectLst/>
                        </a:rPr>
                        <a:t>and Mode</a:t>
                      </a:r>
                      <a:r>
                        <a:rPr lang="en-US" sz="1900" u="none" strike="noStrike" dirty="0" smtClean="0">
                          <a:effectLst/>
                        </a:rPr>
                        <a:t>, we </a:t>
                      </a:r>
                      <a:r>
                        <a:rPr lang="en-US" sz="1900" u="none" strike="noStrike" dirty="0">
                          <a:effectLst/>
                        </a:rPr>
                        <a:t>confirm that,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4" marR="9024" marT="9024" marB="0" anchor="b"/>
                </a:tc>
              </a:tr>
              <a:tr h="315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IF </a:t>
                      </a:r>
                      <a:r>
                        <a:rPr lang="en-US" sz="1900" b="1" u="none" strike="noStrike" dirty="0">
                          <a:effectLst/>
                        </a:rPr>
                        <a:t>Mean =  Median  =  Mode </a:t>
                      </a:r>
                      <a:r>
                        <a:rPr lang="en-US" sz="1900" u="none" strike="noStrike" dirty="0">
                          <a:effectLst/>
                        </a:rPr>
                        <a:t>then most of the students in the class secured </a:t>
                      </a:r>
                      <a:r>
                        <a:rPr lang="en-US" sz="1900" b="1" u="none" strike="noStrike" dirty="0">
                          <a:effectLst/>
                        </a:rPr>
                        <a:t>Average Marks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4" marR="9024" marT="9024" marB="0" anchor="b"/>
                </a:tc>
              </a:tr>
              <a:tr h="315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IF </a:t>
                      </a:r>
                      <a:r>
                        <a:rPr lang="en-US" sz="1900" b="1" u="none" strike="noStrike" dirty="0">
                          <a:effectLst/>
                        </a:rPr>
                        <a:t>Mean &lt; Median  &lt;  Mode </a:t>
                      </a:r>
                      <a:r>
                        <a:rPr lang="en-US" sz="1900" u="none" strike="noStrike" dirty="0">
                          <a:effectLst/>
                        </a:rPr>
                        <a:t>then most of the students in the class secured </a:t>
                      </a:r>
                      <a:r>
                        <a:rPr lang="en-US" sz="1900" b="1" u="none" strike="noStrike" dirty="0">
                          <a:effectLst/>
                        </a:rPr>
                        <a:t>High Marks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4" marR="9024" marT="9024" marB="0" anchor="b"/>
                </a:tc>
              </a:tr>
              <a:tr h="315829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IF </a:t>
                      </a:r>
                      <a:r>
                        <a:rPr lang="en-US" sz="1900" b="1" u="none" strike="noStrike" dirty="0">
                          <a:effectLst/>
                        </a:rPr>
                        <a:t>Mean &gt; Median  &gt;  Mode </a:t>
                      </a:r>
                      <a:r>
                        <a:rPr lang="en-US" sz="1900" u="none" strike="noStrike" dirty="0">
                          <a:effectLst/>
                        </a:rPr>
                        <a:t>then most of the students in the class secured </a:t>
                      </a:r>
                      <a:r>
                        <a:rPr lang="en-US" sz="1900" b="1" u="none" strike="noStrike" dirty="0" smtClean="0">
                          <a:effectLst/>
                        </a:rPr>
                        <a:t>low Marks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4" marR="9024" marT="90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9940"/>
              </p:ext>
            </p:extLst>
          </p:nvPr>
        </p:nvGraphicFramePr>
        <p:xfrm>
          <a:off x="2475571" y="691380"/>
          <a:ext cx="7181385" cy="5898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358"/>
                <a:gridCol w="3347818"/>
                <a:gridCol w="2439209"/>
              </a:tblGrid>
              <a:tr h="546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S.NO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MATH MARKS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/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V.DINESH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H.PRADEEP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E.YOGESHWARAN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M.SARAN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S.SUHIL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M.HARISH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T.MOHAMMED HAFIZ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R.BHUVANESH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S.RAHUL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G.TAMILARASAN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D.KANISHKA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V.MONIKA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S.ROHAN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R.RAHUL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G.DINESH KUMAR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D.DILLI BABU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M.SAKTHI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S.NITHISH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V.VIGNESH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A.THAMEEM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S.RISHWAN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S.BHARATH RAJ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M.VISHAL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2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S.PARASURAMAN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3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M.BALAJI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4" marR="7264" marT="7264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43205" y="177748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MARK LIST</a:t>
            </a:r>
          </a:p>
        </p:txBody>
      </p:sp>
    </p:spTree>
    <p:extLst>
      <p:ext uri="{BB962C8B-B14F-4D97-AF65-F5344CB8AC3E}">
        <p14:creationId xmlns:p14="http://schemas.microsoft.com/office/powerpoint/2010/main" val="13941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98" y="2810107"/>
            <a:ext cx="4237449" cy="3872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195" r="3792" b="6193"/>
          <a:stretch/>
        </p:blipFill>
        <p:spPr>
          <a:xfrm>
            <a:off x="1781755" y="1050651"/>
            <a:ext cx="1697425" cy="27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986" t="13948" b="1"/>
          <a:stretch/>
        </p:blipFill>
        <p:spPr>
          <a:xfrm>
            <a:off x="4253788" y="1975306"/>
            <a:ext cx="3957868" cy="500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1145" y="258225"/>
            <a:ext cx="688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Find the mean, median and mode of the following data</a:t>
            </a:r>
            <a:r>
              <a:rPr lang="en-US" sz="2000" dirty="0"/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99976"/>
              </p:ext>
            </p:extLst>
          </p:nvPr>
        </p:nvGraphicFramePr>
        <p:xfrm>
          <a:off x="3601160" y="903111"/>
          <a:ext cx="8331195" cy="541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  <a:gridCol w="555413"/>
              </a:tblGrid>
              <a:tr h="264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</a:tr>
              <a:tr h="277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87" marR="9287" marT="92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80" y="1722670"/>
            <a:ext cx="6388604" cy="43331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2249" y="1036393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Table: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7902221" y="5794199"/>
            <a:ext cx="11063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∑</a:t>
            </a:r>
            <a:r>
              <a:rPr lang="en-US" sz="1100" dirty="0" smtClean="0"/>
              <a:t>f d </a:t>
            </a:r>
            <a:r>
              <a:rPr lang="en-US" sz="1100" dirty="0"/>
              <a:t>= -14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156" y="5576711"/>
            <a:ext cx="745065" cy="4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986" y="1148575"/>
            <a:ext cx="2397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ARITHMETIC MEAN: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33493" y="1618837"/>
                <a:ext cx="3936379" cy="871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𝑓𝑑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493" y="1618837"/>
                <a:ext cx="3936379" cy="8711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46088" y="3011089"/>
                <a:ext cx="2943922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=65.5+(−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)×10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88" y="3011089"/>
                <a:ext cx="2943922" cy="6127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31190" y="3758222"/>
                <a:ext cx="1701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=65.5</m:t>
                    </m:r>
                  </m:oMath>
                </a14:m>
                <a:r>
                  <a:rPr lang="en-US" dirty="0" smtClean="0"/>
                  <a:t> -  5.6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90" y="3758222"/>
                <a:ext cx="1701107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28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04667" y="4437515"/>
                <a:ext cx="11133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=59.9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67" y="4437515"/>
                <a:ext cx="111338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38771" y="5262704"/>
                <a:ext cx="1632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Mean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𝟓𝟗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71" y="5262704"/>
                <a:ext cx="16321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9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73916"/>
              </p:ext>
            </p:extLst>
          </p:nvPr>
        </p:nvGraphicFramePr>
        <p:xfrm>
          <a:off x="7683191" y="1795346"/>
          <a:ext cx="1739589" cy="1427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89"/>
              </a:tblGrid>
              <a:tr h="28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where</a:t>
                      </a:r>
                      <a:r>
                        <a:rPr lang="en-US" sz="1200" b="1" u="none" strike="noStrike" dirty="0">
                          <a:effectLst/>
                          <a:latin typeface="Arial Black" panose="020B0A04020102020204" pitchFamily="34" charset="0"/>
                        </a:rPr>
                        <a:t>,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 Black" panose="020B0A04020102020204" pitchFamily="34" charset="0"/>
                        </a:rPr>
                        <a:t>              A = 65.5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 Black" panose="020B0A04020102020204" pitchFamily="34" charset="0"/>
                        </a:rPr>
                        <a:t>             ∑fd = -14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Arial Black" panose="020B0A04020102020204" pitchFamily="34" charset="0"/>
                        </a:rPr>
                        <a:t>              ∑f = 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Arial Black" panose="020B0A04020102020204" pitchFamily="34" charset="0"/>
                        </a:rPr>
                        <a:t>             C.I = 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3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9680" y="1136754"/>
            <a:ext cx="125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Median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26913" y="917302"/>
                <a:ext cx="2381999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913" y="917302"/>
                <a:ext cx="2381999" cy="80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57583" y="2174488"/>
                <a:ext cx="3134231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= 50.5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12.5−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×10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583" y="2174488"/>
                <a:ext cx="3134231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311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26913" y="3109338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= 50.5 + 7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566" y="3785230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57.5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787" y="4399567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Median = 57.5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3430" y="54797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Median: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94991"/>
              </p:ext>
            </p:extLst>
          </p:nvPr>
        </p:nvGraphicFramePr>
        <p:xfrm>
          <a:off x="1779943" y="1873065"/>
          <a:ext cx="1315844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844"/>
              </a:tblGrid>
              <a:tr h="23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Where,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 N/2 = 12.5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   </a:t>
                      </a:r>
                      <a:r>
                        <a:rPr lang="en-US" sz="1600" b="1" u="none" strike="noStrike" dirty="0">
                          <a:effectLst/>
                        </a:rPr>
                        <a:t>l = 50.5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C.f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= 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  </a:t>
                      </a:r>
                      <a:r>
                        <a:rPr lang="en-US" sz="1600" b="1" u="none" strike="noStrike" dirty="0">
                          <a:effectLst/>
                        </a:rPr>
                        <a:t>f = 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61" y="3268487"/>
            <a:ext cx="5967339" cy="3589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143" y="6409058"/>
            <a:ext cx="613657" cy="448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95276" y="6633528"/>
            <a:ext cx="6832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∑</a:t>
            </a:r>
            <a:r>
              <a:rPr lang="en-US" sz="900" dirty="0" err="1" smtClean="0"/>
              <a:t>fd</a:t>
            </a:r>
            <a:r>
              <a:rPr lang="en-US" sz="900" dirty="0" smtClean="0"/>
              <a:t> = -14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57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3864" y="545739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7293" y="1237114"/>
            <a:ext cx="3586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Mode = 3 median - 2 mean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8798" y="1866934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3 (57.5) - 2 (59.5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8798" y="2496754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172.5 - 119.8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8798" y="3141958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52.7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7293" y="3876371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Mode = 52.7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1645"/>
              </p:ext>
            </p:extLst>
          </p:nvPr>
        </p:nvGraphicFramePr>
        <p:xfrm>
          <a:off x="7244537" y="1237114"/>
          <a:ext cx="2089034" cy="102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9034"/>
              </a:tblGrid>
              <a:tr h="51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Where,  Mean = 59.5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   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Median </a:t>
                      </a:r>
                      <a:r>
                        <a:rPr lang="en-US" sz="1400" b="1" u="none" strike="noStrike" dirty="0">
                          <a:effectLst/>
                        </a:rPr>
                        <a:t>= 57.5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4" y="0"/>
            <a:ext cx="10822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6382" y="802216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INTERPRETATION: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34404"/>
              </p:ext>
            </p:extLst>
          </p:nvPr>
        </p:nvGraphicFramePr>
        <p:xfrm>
          <a:off x="2274849" y="1572324"/>
          <a:ext cx="7064285" cy="2850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644"/>
                <a:gridCol w="682411"/>
                <a:gridCol w="1665084"/>
                <a:gridCol w="211073"/>
                <a:gridCol w="211073"/>
              </a:tblGrid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Mean = 59.9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Median = 57.</a:t>
                      </a:r>
                      <a:r>
                        <a:rPr lang="en-US" sz="2200" b="1" u="none" strike="noStrike" dirty="0">
                          <a:effectLst/>
                        </a:rPr>
                        <a:t>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Mode = 52.7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From the above values,We have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Mean &gt;  Median &gt;  Mode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59.9 &gt; 57.5 &gt; 52.7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5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From the above interpretation we see that most of the students secure low marks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76" y="463468"/>
            <a:ext cx="9194248" cy="2446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08" y="2910467"/>
            <a:ext cx="8157184" cy="138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54" y="4237880"/>
            <a:ext cx="10287068" cy="25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546" y="914400"/>
            <a:ext cx="8820615" cy="49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0"/>
            <a:ext cx="11619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8" y="0"/>
            <a:ext cx="11742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223024"/>
            <a:ext cx="11853746" cy="64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" y="189571"/>
            <a:ext cx="11731083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"/>
            <a:ext cx="118202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133815"/>
            <a:ext cx="11898352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16" t="12963" r="10261" b="13889"/>
          <a:stretch/>
        </p:blipFill>
        <p:spPr>
          <a:xfrm>
            <a:off x="2977377" y="568712"/>
            <a:ext cx="5731726" cy="880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7356" y="1794543"/>
            <a:ext cx="9534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roxima-nova"/>
              </a:rPr>
              <a:t>The Spearman's rank-order correlation is the nonparametric version of the </a:t>
            </a:r>
            <a:r>
              <a:rPr lang="en-US" dirty="0">
                <a:solidFill>
                  <a:srgbClr val="005595"/>
                </a:solidFill>
                <a:latin typeface="proxima-nova"/>
                <a:hlinkClick r:id="rId3"/>
              </a:rPr>
              <a:t>Pearson product-moment correlation</a:t>
            </a:r>
            <a:r>
              <a:rPr lang="en-US" dirty="0">
                <a:solidFill>
                  <a:srgbClr val="000000"/>
                </a:solidFill>
                <a:latin typeface="proxima-nova"/>
              </a:rPr>
              <a:t>. Spearman's correlation coefficient, (ρ, also signified by </a:t>
            </a:r>
            <a:r>
              <a:rPr lang="en-US" i="1" dirty="0" err="1">
                <a:solidFill>
                  <a:srgbClr val="000000"/>
                </a:solidFill>
                <a:latin typeface="proxima-nova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proxima-nova"/>
              </a:rPr>
              <a:t>s</a:t>
            </a:r>
            <a:r>
              <a:rPr lang="en-US" dirty="0">
                <a:solidFill>
                  <a:srgbClr val="000000"/>
                </a:solidFill>
                <a:latin typeface="proxima-nova"/>
              </a:rPr>
              <a:t>) measures the strength and direction of association between two ranked variables.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57417" y="3062757"/>
                <a:ext cx="2387989" cy="694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𝜮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417" y="3062757"/>
                <a:ext cx="2387989" cy="6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40558"/>
              </p:ext>
            </p:extLst>
          </p:nvPr>
        </p:nvGraphicFramePr>
        <p:xfrm>
          <a:off x="2625299" y="4102575"/>
          <a:ext cx="4321911" cy="920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1911"/>
              </a:tblGrid>
              <a:tr h="45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 = </a:t>
                      </a:r>
                      <a:r>
                        <a:rPr lang="en-US" sz="1800" u="none" strike="noStrike" dirty="0">
                          <a:effectLst/>
                        </a:rPr>
                        <a:t>difference between paired items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5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N = </a:t>
                      </a:r>
                      <a:r>
                        <a:rPr lang="en-US" sz="1800" u="none" strike="noStrike" dirty="0">
                          <a:effectLst/>
                        </a:rPr>
                        <a:t>Number of items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22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3" y="1"/>
            <a:ext cx="10320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7519" y="998905"/>
            <a:ext cx="638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Your data must be ordinal, interval or ratio. Spearman’s returns a value from -1 to 1,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9423" y="1882762"/>
            <a:ext cx="561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+1= a perfect positive correlation between ranks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9424" y="2252094"/>
            <a:ext cx="577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-1 = a perfect negative correlation between ranks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1112" y="2599534"/>
            <a:ext cx="386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 = no correlation between ranks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7519" y="1572338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30769"/>
              </p:ext>
            </p:extLst>
          </p:nvPr>
        </p:nvGraphicFramePr>
        <p:xfrm>
          <a:off x="2352908" y="4248615"/>
          <a:ext cx="6362904" cy="1735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89"/>
                <a:gridCol w="4686415"/>
              </a:tblGrid>
              <a:tr h="382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value of </a:t>
                      </a:r>
                      <a:r>
                        <a:rPr lang="el-GR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ρ </a:t>
                      </a:r>
                      <a:endParaRPr lang="el-GR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Interpretation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 to 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Independent </a:t>
                      </a:r>
                      <a:r>
                        <a:rPr lang="en-US" sz="1800" u="none" strike="noStrike" dirty="0">
                          <a:effectLst/>
                        </a:rPr>
                        <a:t>or negligible relationship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0.20 to 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Low </a:t>
                      </a:r>
                      <a:r>
                        <a:rPr lang="en-US" sz="1800" u="none" strike="noStrike" dirty="0">
                          <a:effectLst/>
                        </a:rPr>
                        <a:t>correlation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0.40 to 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High </a:t>
                      </a:r>
                      <a:r>
                        <a:rPr lang="en-US" sz="1800" u="none" strike="noStrike" dirty="0">
                          <a:effectLst/>
                        </a:rPr>
                        <a:t>correlation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0.70 to 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very </a:t>
                      </a:r>
                      <a:r>
                        <a:rPr lang="en-US" sz="1800" u="none" strike="noStrike" dirty="0">
                          <a:effectLst/>
                        </a:rPr>
                        <a:t>high correlation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8683" y="3536251"/>
            <a:ext cx="312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Interpretation of </a:t>
            </a:r>
            <a:r>
              <a:rPr lang="el-GR" sz="2400" b="1" dirty="0">
                <a:solidFill>
                  <a:srgbClr val="FF0000"/>
                </a:solidFill>
              </a:rPr>
              <a:t>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2231" y="443583"/>
            <a:ext cx="8356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What values can the Spearman correlation </a:t>
            </a:r>
            <a:r>
              <a:rPr lang="en-US" sz="2000" b="1" dirty="0" smtClean="0"/>
              <a:t>coefficient, ρ,take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30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15949"/>
              </p:ext>
            </p:extLst>
          </p:nvPr>
        </p:nvGraphicFramePr>
        <p:xfrm>
          <a:off x="1784195" y="892091"/>
          <a:ext cx="10407805" cy="5965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7917"/>
                <a:gridCol w="3435313"/>
                <a:gridCol w="2502962"/>
                <a:gridCol w="3061613"/>
              </a:tblGrid>
              <a:tr h="4971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             </a:t>
                      </a:r>
                      <a:r>
                        <a:rPr lang="en-US" sz="110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                     </a:t>
                      </a:r>
                      <a:r>
                        <a:rPr lang="en-US" sz="1100" u="none" strike="noStrike" dirty="0">
                          <a:solidFill>
                            <a:srgbClr val="000099"/>
                          </a:solidFill>
                          <a:effectLst/>
                          <a:latin typeface="Arial Black" panose="020B0A04020102020204" pitchFamily="34" charset="0"/>
                        </a:rPr>
                        <a:t>MARK LIST</a:t>
                      </a:r>
                      <a:endParaRPr lang="en-US" sz="1100" b="0" i="0" u="none" strike="noStrike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99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452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</a:rPr>
                        <a:t>S.NO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MATH MARKS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SCIENCE MARKS</a:t>
                      </a:r>
                      <a:endParaRPr lang="en-US" sz="1100" b="0" i="0" u="none" strike="noStrike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V.DINESH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H.PRADEEP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E.YOGESHWARAN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M.SARAN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S.SUHIL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292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M.HARISH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353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T.MOHAMMED HAFIZ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R.BHUVANESH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S.RAHUL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G.TAMILARASAN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D.KANISHKA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V.MONIKA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S.ROHAN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R.RAHUL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G.DINESH KUMAR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D.DILLI BABU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M.SAKTHI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S.NITHISH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V.VIGNESH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A.THAMEEM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S.RISHWAN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S.BHARATH RAJ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M.VISHAL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S.PARASURAMAN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  <a:tr h="189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M.BALAJI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477" marR="6477" marT="6477" marB="0" anchor="b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31073" y="156117"/>
            <a:ext cx="901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 calculate a Spearman rank-order correlation on data without any ties we will use the following data</a:t>
            </a:r>
          </a:p>
        </p:txBody>
      </p:sp>
    </p:spTree>
    <p:extLst>
      <p:ext uri="{BB962C8B-B14F-4D97-AF65-F5344CB8AC3E}">
        <p14:creationId xmlns:p14="http://schemas.microsoft.com/office/powerpoint/2010/main" val="30719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70748" y="2133602"/>
          <a:ext cx="5352329" cy="4016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791"/>
                <a:gridCol w="1170688"/>
                <a:gridCol w="850829"/>
                <a:gridCol w="1068334"/>
                <a:gridCol w="409421"/>
                <a:gridCol w="409421"/>
                <a:gridCol w="554424"/>
                <a:gridCol w="409421"/>
              </a:tblGrid>
              <a:tr h="2304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                        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RANK CORRELATION</a:t>
                      </a:r>
                      <a:endParaRPr lang="en-US" sz="13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04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S.NO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MATH 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SCIENCE MARKS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= R1-R2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V.DINESH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H.PRADEEP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E.YOGESHWARAN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M.SARAN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S.SUHIL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M.HARISH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T.MOHAMMED HAFIZ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R.BHUVANESH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S.RAHUL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G.TAMILARASAN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-4.5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D.KANISHKA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V.MONIKA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-8.5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72.25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S.ROHAN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R.RAHUL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G.DINESH KUMAR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D.DILLI BABU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-3.5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M.SAKTHI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S.NITHISH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V.VIGNESH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A.THAMEEM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S.RISHWAN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-3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S.BHARATH RAJ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M.VISHAL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8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S.PARASURAMAN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344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M.BALAJI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0483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621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88" y="16040100"/>
            <a:ext cx="276225" cy="200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563" y="21202650"/>
            <a:ext cx="285750" cy="1714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71193"/>
              </p:ext>
            </p:extLst>
          </p:nvPr>
        </p:nvGraphicFramePr>
        <p:xfrm>
          <a:off x="2980268" y="14"/>
          <a:ext cx="8173154" cy="6813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199"/>
                <a:gridCol w="1864799"/>
                <a:gridCol w="1333257"/>
                <a:gridCol w="1669681"/>
                <a:gridCol w="639876"/>
                <a:gridCol w="639876"/>
                <a:gridCol w="663575"/>
                <a:gridCol w="650891"/>
              </a:tblGrid>
              <a:tr h="39353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anose="020B0A04020102020204" pitchFamily="34" charset="0"/>
                        </a:rPr>
                        <a:t>                </a:t>
                      </a:r>
                      <a:r>
                        <a:rPr lang="en-US" sz="1300" u="none" strike="noStrike" dirty="0" smtClean="0">
                          <a:effectLst/>
                          <a:latin typeface="Arial Black" panose="020B0A04020102020204" pitchFamily="34" charset="0"/>
                        </a:rPr>
                        <a:t>        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Arial Black" panose="020B0A04020102020204" pitchFamily="34" charset="0"/>
                        </a:rPr>
                        <a:t>RANK </a:t>
                      </a:r>
                      <a:r>
                        <a:rPr lang="en-US" sz="1300" u="none" strike="noStrike" dirty="0" smtClean="0">
                          <a:effectLst/>
                          <a:latin typeface="Arial Black" panose="020B0A04020102020204" pitchFamily="34" charset="0"/>
                        </a:rPr>
                        <a:t>CORRELATION </a:t>
                      </a:r>
                      <a:endParaRPr lang="en-US" sz="1300" b="0" i="0" u="none" strike="noStrike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3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S.NO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MATH MARKS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SCIENCE MARKS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 = R1-R2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V.DINESH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29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H.PRADEEP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29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E.YOGESHWARAN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M.SARAN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S.SUHIL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M.HARISH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80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T.MOHAMMED HAFIZ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R.BHUVANESH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S.RAHUL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65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46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81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G.TAMILARASAN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14.5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-4.5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20.25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D.KANISHKA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4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V.MONIKA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-8.5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72.25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S.ROHAN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R.RAHUL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G.DINESH KUMAR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D.DILLI BABU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19.5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-3.5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12.25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M.SAKTHI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14.5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6.25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S.NITHISH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12.5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30.25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V.VIGNESH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81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A.THAMEEM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S.RISHWAN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35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S.BHARATH RAJ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M.VISHAL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18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S.PARASURAMAN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229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M.BALAJI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45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19.5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5.5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30.25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9353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 621</a:t>
                      </a:r>
                    </a:p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Arial Black" panose="020B0A04020102020204" pitchFamily="34" charset="0"/>
                        </a:rPr>
                        <a:t>       621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88" y="16040100"/>
            <a:ext cx="276225" cy="200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563" y="21202650"/>
            <a:ext cx="285750" cy="17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951" y="6457244"/>
            <a:ext cx="244593" cy="146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9522" t="4510" b="-15916"/>
          <a:stretch/>
        </p:blipFill>
        <p:spPr>
          <a:xfrm>
            <a:off x="10706570" y="699911"/>
            <a:ext cx="214488" cy="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49" y="545171"/>
            <a:ext cx="4617534" cy="584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12635" y="1308616"/>
                <a:ext cx="2753061" cy="886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635" y="1308616"/>
                <a:ext cx="2753061" cy="8864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62782" y="2195077"/>
                <a:ext cx="2963312" cy="848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(621)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82" y="2195077"/>
                <a:ext cx="2963312" cy="8488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01230" y="3082483"/>
                <a:ext cx="2264466" cy="706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3726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625</m:t>
                                  </m:r>
                                </m:e>
                                <m:sup/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230" y="3082483"/>
                <a:ext cx="2264466" cy="7062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45227" y="3936813"/>
                <a:ext cx="2087875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3726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15600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27" y="3936813"/>
                <a:ext cx="2087875" cy="612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65235" y="4681681"/>
                <a:ext cx="18998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=1−0.2388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5" y="4681681"/>
                <a:ext cx="189987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25797" y="5183085"/>
                <a:ext cx="1307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97" y="5183085"/>
                <a:ext cx="1307666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85100" y="5715267"/>
            <a:ext cx="97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Thus from the interpretation of  ρ, very high correlation exists between Mathematics and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Science.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That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,those who secured good marks in Mathematics also secured good marks in science</a:t>
            </a:r>
            <a:r>
              <a:rPr lang="en-US" dirty="0"/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61670"/>
              </p:ext>
            </p:extLst>
          </p:nvPr>
        </p:nvGraphicFramePr>
        <p:xfrm>
          <a:off x="7582830" y="2201539"/>
          <a:ext cx="1828799" cy="880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799"/>
              </a:tblGrid>
              <a:tr h="2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Where,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              </a:t>
                      </a:r>
                      <a:r>
                        <a:rPr lang="en-US" sz="1400" b="1" u="none" strike="noStrike" dirty="0" smtClean="0">
                          <a:effectLst/>
                        </a:rPr>
                        <a:t>N = </a:t>
                      </a:r>
                      <a:r>
                        <a:rPr lang="en-US" sz="1400" b="1" u="none" strike="noStrike" dirty="0"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3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            ∑d2 </a:t>
                      </a:r>
                      <a:r>
                        <a:rPr lang="en-US" sz="1200" b="1" u="none" strike="noStrike" dirty="0" smtClean="0">
                          <a:effectLst/>
                        </a:rPr>
                        <a:t> =</a:t>
                      </a:r>
                      <a:r>
                        <a:rPr lang="en-US" sz="1200" b="1" u="none" strike="noStrike" dirty="0">
                          <a:effectLst/>
                        </a:rPr>
                        <a:t>621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" y="189571"/>
            <a:ext cx="11786839" cy="64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064" y="338668"/>
            <a:ext cx="7481003" cy="773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80" y="1444274"/>
            <a:ext cx="2753367" cy="1712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826" y="1523999"/>
            <a:ext cx="2534129" cy="163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571" y="4349624"/>
            <a:ext cx="2253272" cy="2196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956" y="4349624"/>
            <a:ext cx="1836609" cy="196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402" y="1394531"/>
            <a:ext cx="1900240" cy="1811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6402" y="4349624"/>
            <a:ext cx="2013287" cy="1880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7461" y="1594826"/>
            <a:ext cx="2346723" cy="145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6196" y="4670661"/>
            <a:ext cx="2407729" cy="12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90" y="847492"/>
            <a:ext cx="8920975" cy="54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6" y="289931"/>
            <a:ext cx="11864897" cy="62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117" y="146756"/>
            <a:ext cx="9749883" cy="67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02" y="540540"/>
            <a:ext cx="5526104" cy="96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05" y="2385088"/>
            <a:ext cx="8809464" cy="32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89" y="3959829"/>
            <a:ext cx="5757333" cy="2879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66" y="175558"/>
            <a:ext cx="3423424" cy="6273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68" y="964234"/>
            <a:ext cx="7975048" cy="28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3" y="1"/>
            <a:ext cx="118646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89" y="432014"/>
            <a:ext cx="9595556" cy="318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67" y="3702756"/>
            <a:ext cx="8421511" cy="31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2093</TotalTime>
  <Words>1189</Words>
  <Application>Microsoft Office PowerPoint</Application>
  <PresentationFormat>Widescreen</PresentationFormat>
  <Paragraphs>731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Calibri</vt:lpstr>
      <vt:lpstr>Cambria Math</vt:lpstr>
      <vt:lpstr>Century Gothic</vt:lpstr>
      <vt:lpstr>proxima-nova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Baskar</dc:creator>
  <cp:lastModifiedBy>Baskar</cp:lastModifiedBy>
  <cp:revision>118</cp:revision>
  <dcterms:created xsi:type="dcterms:W3CDTF">2020-06-06T18:10:18Z</dcterms:created>
  <dcterms:modified xsi:type="dcterms:W3CDTF">2020-07-31T14:47:23Z</dcterms:modified>
</cp:coreProperties>
</file>